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906000" cy="6858000" type="A4"/>
  <p:notesSz cx="6797675" cy="9872663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2C6B7D-78C9-4D63-91B3-CBE9C0571EE0}" v="1" dt="2020-03-23T09:56:42.0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9" d="100"/>
          <a:sy n="79" d="100"/>
        </p:scale>
        <p:origin x="758" y="6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3634"/>
          </a:xfrm>
          <a:prstGeom prst="rect">
            <a:avLst/>
          </a:prstGeom>
        </p:spPr>
        <p:txBody>
          <a:bodyPr vert="horz" lIns="91832" tIns="45916" rIns="91832" bIns="45916" rtlCol="0"/>
          <a:lstStyle>
            <a:lvl1pPr algn="l">
              <a:defRPr sz="13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3634"/>
          </a:xfrm>
          <a:prstGeom prst="rect">
            <a:avLst/>
          </a:prstGeom>
        </p:spPr>
        <p:txBody>
          <a:bodyPr vert="horz" lIns="91832" tIns="45916" rIns="91832" bIns="45916" rtlCol="0"/>
          <a:lstStyle>
            <a:lvl1pPr algn="r">
              <a:defRPr sz="1300"/>
            </a:lvl1pPr>
          </a:lstStyle>
          <a:p>
            <a:fld id="{7D4A7FA3-9DE5-410D-A0E9-8A0B93871BA7}" type="datetimeFigureOut">
              <a:rPr lang="nl-BE" smtClean="0"/>
              <a:pPr/>
              <a:t>23/03/2020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725488" y="741363"/>
            <a:ext cx="53467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32" tIns="45916" rIns="91832" bIns="45916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689516"/>
            <a:ext cx="5438140" cy="4442699"/>
          </a:xfrm>
          <a:prstGeom prst="rect">
            <a:avLst/>
          </a:prstGeom>
        </p:spPr>
        <p:txBody>
          <a:bodyPr vert="horz" lIns="91832" tIns="45916" rIns="91832" bIns="45916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77318"/>
            <a:ext cx="2945659" cy="493634"/>
          </a:xfrm>
          <a:prstGeom prst="rect">
            <a:avLst/>
          </a:prstGeom>
        </p:spPr>
        <p:txBody>
          <a:bodyPr vert="horz" lIns="91832" tIns="45916" rIns="91832" bIns="45916" rtlCol="0" anchor="b"/>
          <a:lstStyle>
            <a:lvl1pPr algn="l">
              <a:defRPr sz="13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4" y="9377318"/>
            <a:ext cx="2945659" cy="493634"/>
          </a:xfrm>
          <a:prstGeom prst="rect">
            <a:avLst/>
          </a:prstGeom>
        </p:spPr>
        <p:txBody>
          <a:bodyPr vert="horz" lIns="91832" tIns="45916" rIns="91832" bIns="45916" rtlCol="0" anchor="b"/>
          <a:lstStyle>
            <a:lvl1pPr algn="r">
              <a:defRPr sz="1300"/>
            </a:lvl1pPr>
          </a:lstStyle>
          <a:p>
            <a:fld id="{90DF7CB4-2EAB-4FE8-8396-E0B5A3CF956E}" type="slidenum">
              <a:rPr lang="nl-BE" smtClean="0"/>
              <a:pPr/>
              <a:t>‹#›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F7CB4-2EAB-4FE8-8396-E0B5A3CF956E}" type="slidenum">
              <a:rPr lang="nl-BE" smtClean="0"/>
              <a:pPr/>
              <a:t>1</a:t>
            </a:fld>
            <a:endParaRPr lang="nl-B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het opmaakprofiel van de modelondertitel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323ECA-B218-4E1F-A049-77F949ABA3E5}" type="slidenum">
              <a:rPr lang="nl-NL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54F77E-7ECD-4D0F-B6A1-B78280608F5C}" type="slidenum">
              <a:rPr lang="nl-NL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C12766-832E-4145-8582-FF910CDA5FD5}" type="slidenum">
              <a:rPr lang="nl-NL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FACE6A-EB31-465A-B083-A50D035A7941}" type="slidenum">
              <a:rPr lang="nl-NL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402B44-FE72-4FFF-91B2-A62063A99C69}" type="slidenum">
              <a:rPr lang="nl-NL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D3C929-1412-4919-A3EF-5E15677BD833}" type="slidenum">
              <a:rPr lang="nl-NL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A07338-037B-475E-9292-3DF5E1398353}" type="slidenum">
              <a:rPr lang="nl-NL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8093D0-FB7B-45C6-A796-F36AA18824AB}" type="slidenum">
              <a:rPr lang="nl-NL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0AA5A1-AB9D-4246-A76B-8AC92714341E}" type="slidenum">
              <a:rPr lang="nl-NL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3EA738-9D5D-4D7E-B99D-5B1411FFE7F3}" type="slidenum">
              <a:rPr lang="nl-NL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01E551-F9F5-43C2-B073-E2A6C5454ED8}" type="slidenum">
              <a:rPr lang="nl-NL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7368EC7-FEDC-475D-974F-53EF78ED00AB}" type="slidenum">
              <a:rPr lang="nl-NL"/>
              <a:pPr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44488" y="260648"/>
            <a:ext cx="4152900" cy="633670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nl-BE" sz="1000" b="1" dirty="0"/>
              <a:t>KAMPIOENSCHAPPEN</a:t>
            </a:r>
          </a:p>
          <a:p>
            <a:pPr algn="ctr"/>
            <a:r>
              <a:rPr lang="nl-BE" sz="1000" b="1" dirty="0"/>
              <a:t>DUIVENBOND STABROEK</a:t>
            </a:r>
          </a:p>
          <a:p>
            <a:pPr algn="ctr"/>
            <a:endParaRPr lang="nl-BE" sz="1000" b="1" dirty="0"/>
          </a:p>
          <a:p>
            <a:pPr algn="ctr"/>
            <a:r>
              <a:rPr lang="nl-BE" sz="1000" b="1" dirty="0"/>
              <a:t>QUIEVRAIN</a:t>
            </a:r>
          </a:p>
          <a:p>
            <a:pPr algn="ctr"/>
            <a:endParaRPr lang="nl-BE" sz="1000" b="1" dirty="0"/>
          </a:p>
          <a:p>
            <a:r>
              <a:rPr lang="nl-BE" sz="1000" dirty="0"/>
              <a:t>In elke categorie met 1</a:t>
            </a:r>
            <a:r>
              <a:rPr lang="nl-BE" sz="1000" baseline="30000" dirty="0"/>
              <a:t>e</a:t>
            </a:r>
            <a:r>
              <a:rPr lang="nl-BE" sz="1000" dirty="0"/>
              <a:t> en 1</a:t>
            </a:r>
            <a:r>
              <a:rPr lang="nl-BE" sz="1000" baseline="30000" dirty="0"/>
              <a:t>e</a:t>
            </a:r>
            <a:r>
              <a:rPr lang="nl-BE" sz="1000" dirty="0"/>
              <a:t> en 2</a:t>
            </a:r>
            <a:r>
              <a:rPr lang="nl-BE" sz="1000" baseline="30000" dirty="0"/>
              <a:t>e</a:t>
            </a:r>
            <a:r>
              <a:rPr lang="nl-BE" sz="1000" dirty="0"/>
              <a:t> getekende. Er zijn 4 vermeldingen en een </a:t>
            </a:r>
          </a:p>
          <a:p>
            <a:r>
              <a:rPr lang="nl-BE" sz="1000" dirty="0"/>
              <a:t>algemene kampioen,  (</a:t>
            </a:r>
            <a:r>
              <a:rPr lang="nl-BE" sz="1000" b="1" dirty="0"/>
              <a:t>niet verplicht 2 d te spelen</a:t>
            </a:r>
            <a:r>
              <a:rPr lang="nl-BE" sz="1000" dirty="0"/>
              <a:t>). Per categorie tellen de </a:t>
            </a:r>
          </a:p>
          <a:p>
            <a:r>
              <a:rPr lang="nl-BE" sz="1000" dirty="0"/>
              <a:t>meeste prijzen en de minste punten. (eventueel </a:t>
            </a:r>
            <a:r>
              <a:rPr lang="nl-BE" sz="1000" dirty="0" err="1"/>
              <a:t>coëfficient</a:t>
            </a:r>
            <a:r>
              <a:rPr lang="nl-BE" sz="1000" dirty="0"/>
              <a:t>)</a:t>
            </a:r>
          </a:p>
          <a:p>
            <a:endParaRPr lang="nl-BE" sz="1000" dirty="0"/>
          </a:p>
          <a:p>
            <a:r>
              <a:rPr lang="nl-BE" sz="1000" dirty="0"/>
              <a:t>Koning van Quievrain is deze met de meeste vermeldingen in de 3 categorieën</a:t>
            </a:r>
          </a:p>
          <a:p>
            <a:r>
              <a:rPr lang="nl-BE" sz="1000" dirty="0"/>
              <a:t>samen  (5.00 € per vermelding).</a:t>
            </a:r>
          </a:p>
          <a:p>
            <a:endParaRPr lang="nl-BE" sz="1000" dirty="0"/>
          </a:p>
          <a:p>
            <a:r>
              <a:rPr lang="nl-BE" sz="1000" dirty="0" err="1"/>
              <a:t>Asduif</a:t>
            </a:r>
            <a:r>
              <a:rPr lang="nl-BE" sz="1000" dirty="0"/>
              <a:t> : met de meeste prijzen per 10. Bij gelijkheid telt het  coëfficiënt. </a:t>
            </a:r>
          </a:p>
          <a:p>
            <a:r>
              <a:rPr lang="nl-BE" sz="1000" dirty="0"/>
              <a:t>(prijs per 10 met afronding naar beneden of boven – 0 tot 4 is naar beneden </a:t>
            </a:r>
          </a:p>
          <a:p>
            <a:r>
              <a:rPr lang="nl-BE" sz="1000" dirty="0"/>
              <a:t>en 5 tot 9 is naar boven). </a:t>
            </a:r>
          </a:p>
          <a:p>
            <a:endParaRPr lang="nl-BE" sz="1000" b="1" dirty="0"/>
          </a:p>
          <a:p>
            <a:r>
              <a:rPr lang="nl-BE" sz="1000" b="1" dirty="0"/>
              <a:t>Er is één </a:t>
            </a:r>
            <a:r>
              <a:rPr lang="nl-BE" sz="1000" b="1" dirty="0" err="1"/>
              <a:t>asduif</a:t>
            </a:r>
            <a:r>
              <a:rPr lang="nl-BE" sz="1000" b="1" dirty="0"/>
              <a:t> bij de oude en één </a:t>
            </a:r>
            <a:r>
              <a:rPr lang="nl-BE" sz="1000" b="1" dirty="0" err="1"/>
              <a:t>asduif</a:t>
            </a:r>
            <a:r>
              <a:rPr lang="nl-BE" sz="1000" b="1" dirty="0"/>
              <a:t> bij de jonge duiven.</a:t>
            </a:r>
          </a:p>
          <a:p>
            <a:endParaRPr lang="nl-BE" sz="1000" dirty="0"/>
          </a:p>
          <a:p>
            <a:r>
              <a:rPr lang="nl-BE" sz="1000" b="1" dirty="0"/>
              <a:t>Gratis prijzen - zie tabel achteraan.</a:t>
            </a:r>
          </a:p>
          <a:p>
            <a:endParaRPr lang="nl-BE" sz="1000" b="1" dirty="0"/>
          </a:p>
          <a:p>
            <a:endParaRPr lang="nl-BE" sz="1000" dirty="0"/>
          </a:p>
          <a:p>
            <a:pPr algn="ctr"/>
            <a:endParaRPr lang="nl-BE" sz="1000" b="1" dirty="0"/>
          </a:p>
          <a:p>
            <a:pPr algn="ctr"/>
            <a:endParaRPr lang="nl-BE" sz="1000" b="1" dirty="0"/>
          </a:p>
          <a:p>
            <a:pPr algn="ctr"/>
            <a:r>
              <a:rPr lang="nl-BE" sz="1000" b="1" dirty="0"/>
              <a:t>NOYON</a:t>
            </a:r>
          </a:p>
          <a:p>
            <a:pPr algn="ctr"/>
            <a:endParaRPr lang="nl-BE" sz="1000" b="1" dirty="0"/>
          </a:p>
          <a:p>
            <a:r>
              <a:rPr lang="nl-BE" sz="1000" dirty="0"/>
              <a:t>In elke categorie met 1</a:t>
            </a:r>
            <a:r>
              <a:rPr lang="nl-BE" sz="1000" baseline="30000" dirty="0"/>
              <a:t>e</a:t>
            </a:r>
            <a:r>
              <a:rPr lang="nl-BE" sz="1000" dirty="0"/>
              <a:t> en 1</a:t>
            </a:r>
            <a:r>
              <a:rPr lang="nl-BE" sz="1000" baseline="30000" dirty="0"/>
              <a:t>e</a:t>
            </a:r>
            <a:r>
              <a:rPr lang="nl-BE" sz="1000" dirty="0"/>
              <a:t> en 2</a:t>
            </a:r>
            <a:r>
              <a:rPr lang="nl-BE" sz="1000" baseline="30000" dirty="0"/>
              <a:t>e</a:t>
            </a:r>
            <a:r>
              <a:rPr lang="nl-BE" sz="1000" dirty="0"/>
              <a:t> getekende. Er zijn 4 vermeldingen en een </a:t>
            </a:r>
          </a:p>
          <a:p>
            <a:r>
              <a:rPr lang="nl-BE" sz="1000" dirty="0"/>
              <a:t>algemene kampioen,  (</a:t>
            </a:r>
            <a:r>
              <a:rPr lang="nl-BE" sz="1000" b="1" dirty="0"/>
              <a:t>niet verplicht 2 d te spelen</a:t>
            </a:r>
            <a:r>
              <a:rPr lang="nl-BE" sz="1000" dirty="0"/>
              <a:t>). Per categorie tellen de </a:t>
            </a:r>
          </a:p>
          <a:p>
            <a:r>
              <a:rPr lang="nl-BE" sz="1000" dirty="0"/>
              <a:t>meeste prijzen en de minste punten. (eventueel </a:t>
            </a:r>
            <a:r>
              <a:rPr lang="nl-BE" sz="1000" dirty="0" err="1"/>
              <a:t>coëfficient</a:t>
            </a:r>
            <a:r>
              <a:rPr lang="nl-BE" sz="1000" dirty="0"/>
              <a:t>),</a:t>
            </a:r>
          </a:p>
          <a:p>
            <a:endParaRPr lang="nl-BE" sz="1000" dirty="0"/>
          </a:p>
          <a:p>
            <a:r>
              <a:rPr lang="nl-BE" sz="1000" dirty="0"/>
              <a:t>Koning van Noyon is deze met de meeste vermeldingen in de 3 categorieën</a:t>
            </a:r>
          </a:p>
          <a:p>
            <a:r>
              <a:rPr lang="nl-BE" sz="1000" dirty="0"/>
              <a:t>samen  (5.00 € per vermelding).</a:t>
            </a:r>
          </a:p>
          <a:p>
            <a:endParaRPr lang="nl-BE" sz="1000" dirty="0"/>
          </a:p>
          <a:p>
            <a:r>
              <a:rPr lang="nl-BE" sz="1000" dirty="0" err="1"/>
              <a:t>Asduif</a:t>
            </a:r>
            <a:r>
              <a:rPr lang="nl-BE" sz="1000" dirty="0"/>
              <a:t> : met de meeste prijzen per 10. Bij gelijkheid telt het  coëfficiënt. </a:t>
            </a:r>
          </a:p>
          <a:p>
            <a:r>
              <a:rPr lang="nl-BE" sz="1000"/>
              <a:t>(</a:t>
            </a:r>
            <a:r>
              <a:rPr lang="nl-BE" sz="1000" dirty="0"/>
              <a:t>prijs per 10 met afronding naar beneden of boven – 0 tot </a:t>
            </a:r>
            <a:r>
              <a:rPr lang="nl-BE" sz="1000"/>
              <a:t>4 is naar beneden </a:t>
            </a:r>
          </a:p>
          <a:p>
            <a:r>
              <a:rPr lang="nl-BE" sz="1000"/>
              <a:t>en </a:t>
            </a:r>
            <a:r>
              <a:rPr lang="nl-BE" sz="1000" dirty="0"/>
              <a:t>5 tot 9 is naar boven). </a:t>
            </a:r>
          </a:p>
          <a:p>
            <a:endParaRPr lang="nl-BE" sz="1000" b="1" dirty="0"/>
          </a:p>
          <a:p>
            <a:r>
              <a:rPr lang="nl-BE" sz="1000" b="1" dirty="0"/>
              <a:t>Er is één </a:t>
            </a:r>
            <a:r>
              <a:rPr lang="nl-BE" sz="1000" b="1" dirty="0" err="1"/>
              <a:t>asduif</a:t>
            </a:r>
            <a:r>
              <a:rPr lang="nl-BE" sz="1000" b="1" dirty="0"/>
              <a:t> bij de oude en één </a:t>
            </a:r>
            <a:r>
              <a:rPr lang="nl-BE" sz="1000" b="1" dirty="0" err="1"/>
              <a:t>asduif</a:t>
            </a:r>
            <a:r>
              <a:rPr lang="nl-BE" sz="1000" b="1" dirty="0"/>
              <a:t> bij de jonge duiven.</a:t>
            </a:r>
          </a:p>
          <a:p>
            <a:endParaRPr lang="nl-BE" sz="1000" dirty="0"/>
          </a:p>
          <a:p>
            <a:r>
              <a:rPr lang="nl-BE" sz="1000" b="1" dirty="0"/>
              <a:t>Gratis prijzen - zie tabel achteraan.</a:t>
            </a:r>
          </a:p>
          <a:p>
            <a:endParaRPr lang="nl-BE" sz="1000" dirty="0"/>
          </a:p>
          <a:p>
            <a:endParaRPr lang="nl-BE" sz="1000" dirty="0"/>
          </a:p>
        </p:txBody>
      </p:sp>
      <p:cxnSp>
        <p:nvCxnSpPr>
          <p:cNvPr id="3" name="Rechte verbindingslijn 2"/>
          <p:cNvCxnSpPr>
            <a:stCxn id="2051" idx="1"/>
            <a:endCxn id="2051" idx="3"/>
          </p:cNvCxnSpPr>
          <p:nvPr/>
        </p:nvCxnSpPr>
        <p:spPr bwMode="auto">
          <a:xfrm>
            <a:off x="344488" y="3429000"/>
            <a:ext cx="41529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Rectangle 5">
            <a:extLst>
              <a:ext uri="{FF2B5EF4-FFF2-40B4-BE49-F238E27FC236}">
                <a16:creationId xmlns:a16="http://schemas.microsoft.com/office/drawing/2014/main" id="{77667DAC-A1D7-49D2-9EC3-61BDF57301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3040" y="260648"/>
            <a:ext cx="4248472" cy="633670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nl-BE" sz="1000" b="1" dirty="0"/>
          </a:p>
          <a:p>
            <a:pPr algn="ctr"/>
            <a:endParaRPr lang="nl-BE" sz="1000" b="1" dirty="0"/>
          </a:p>
          <a:p>
            <a:pPr algn="ctr"/>
            <a:endParaRPr lang="nl-BE" sz="1000" b="1" dirty="0"/>
          </a:p>
          <a:p>
            <a:pPr algn="ctr"/>
            <a:endParaRPr lang="nl-BE" sz="1000" b="1" dirty="0"/>
          </a:p>
          <a:p>
            <a:pPr algn="ctr"/>
            <a:endParaRPr lang="nl-BE" sz="1000" b="1" dirty="0"/>
          </a:p>
          <a:p>
            <a:pPr algn="ctr"/>
            <a:endParaRPr lang="nl-BE" sz="1000" b="1" dirty="0"/>
          </a:p>
          <a:p>
            <a:pPr algn="ctr"/>
            <a:endParaRPr lang="nl-BE" sz="1000" b="1" dirty="0"/>
          </a:p>
          <a:p>
            <a:pPr algn="ctr"/>
            <a:endParaRPr lang="nl-BE" sz="1000" b="1" dirty="0"/>
          </a:p>
          <a:p>
            <a:pPr algn="ctr"/>
            <a:r>
              <a:rPr lang="nl-BE" sz="900" b="1" dirty="0"/>
              <a:t>KAMPIOENSCHAPPEN HALVE FOND</a:t>
            </a:r>
          </a:p>
          <a:p>
            <a:pPr algn="ctr"/>
            <a:r>
              <a:rPr lang="nl-BE" sz="900" b="1" dirty="0"/>
              <a:t>op basis van </a:t>
            </a:r>
            <a:r>
              <a:rPr lang="nl-BE" sz="900" b="1"/>
              <a:t>de UITSLAG  ZONE-WEST.</a:t>
            </a:r>
            <a:endParaRPr lang="nl-BE" sz="900" b="1" dirty="0"/>
          </a:p>
          <a:p>
            <a:pPr algn="ctr"/>
            <a:endParaRPr lang="nl-BE" sz="900" b="1" dirty="0"/>
          </a:p>
          <a:p>
            <a:r>
              <a:rPr lang="nl-BE" sz="1000" dirty="0"/>
              <a:t>In elke categorie met 1</a:t>
            </a:r>
            <a:r>
              <a:rPr lang="nl-BE" sz="1000" baseline="30000" dirty="0"/>
              <a:t>e</a:t>
            </a:r>
            <a:r>
              <a:rPr lang="nl-BE" sz="1000" dirty="0"/>
              <a:t> en 1</a:t>
            </a:r>
            <a:r>
              <a:rPr lang="nl-BE" sz="1000" baseline="30000" dirty="0"/>
              <a:t>e</a:t>
            </a:r>
            <a:r>
              <a:rPr lang="nl-BE" sz="1000" dirty="0"/>
              <a:t> en 2</a:t>
            </a:r>
            <a:r>
              <a:rPr lang="nl-BE" sz="1000" baseline="30000" dirty="0"/>
              <a:t>e</a:t>
            </a:r>
            <a:r>
              <a:rPr lang="nl-BE" sz="1000" dirty="0"/>
              <a:t> getekende. Er zijn 4 vermeldingen en een </a:t>
            </a:r>
          </a:p>
          <a:p>
            <a:r>
              <a:rPr lang="nl-BE" sz="1000" dirty="0"/>
              <a:t>algemene kampioen,  (</a:t>
            </a:r>
            <a:r>
              <a:rPr lang="nl-BE" sz="1000" b="1" dirty="0"/>
              <a:t>niet verplicht 2 d te spelen</a:t>
            </a:r>
            <a:r>
              <a:rPr lang="nl-BE" sz="1000" dirty="0"/>
              <a:t>). Per categorie tellen de </a:t>
            </a:r>
          </a:p>
          <a:p>
            <a:r>
              <a:rPr lang="nl-BE" sz="1000" dirty="0"/>
              <a:t>meeste prijzen en de minste punten. (eventueel </a:t>
            </a:r>
            <a:r>
              <a:rPr lang="nl-BE" sz="1000" dirty="0" err="1"/>
              <a:t>coëfficient</a:t>
            </a:r>
            <a:r>
              <a:rPr lang="nl-BE" sz="1000" dirty="0"/>
              <a:t>)</a:t>
            </a:r>
          </a:p>
          <a:p>
            <a:endParaRPr lang="nl-BE" sz="1000" dirty="0"/>
          </a:p>
          <a:p>
            <a:r>
              <a:rPr lang="nl-BE" sz="1000" dirty="0"/>
              <a:t>Koning van de halve fond is deze met de meeste vermeldingen in de 3 </a:t>
            </a:r>
          </a:p>
          <a:p>
            <a:r>
              <a:rPr lang="nl-BE" sz="1000" dirty="0"/>
              <a:t>categorieën samen  (5.00 € per vermelding).</a:t>
            </a:r>
          </a:p>
          <a:p>
            <a:endParaRPr lang="nl-BE" sz="1000" dirty="0"/>
          </a:p>
          <a:p>
            <a:r>
              <a:rPr lang="nl-BE" sz="1000" dirty="0" err="1"/>
              <a:t>Asduif</a:t>
            </a:r>
            <a:r>
              <a:rPr lang="nl-BE" sz="1000" dirty="0"/>
              <a:t> : met de meeste prijzen per 10. Bij gelijkheid telt het  coëfficiënt.</a:t>
            </a:r>
          </a:p>
          <a:p>
            <a:r>
              <a:rPr lang="nl-BE" sz="1000" dirty="0"/>
              <a:t>(prijs per 10 met afronding naar beneden of boven – 0 tot 4 is naar beneden </a:t>
            </a:r>
          </a:p>
          <a:p>
            <a:r>
              <a:rPr lang="nl-BE" sz="1000" dirty="0"/>
              <a:t>en 5 tot 9 is naar boven). </a:t>
            </a:r>
          </a:p>
          <a:p>
            <a:endParaRPr lang="nl-BE" sz="1000" b="1" dirty="0"/>
          </a:p>
          <a:p>
            <a:r>
              <a:rPr lang="nl-BE" sz="1000" b="1" dirty="0"/>
              <a:t>Er is één </a:t>
            </a:r>
            <a:r>
              <a:rPr lang="nl-BE" sz="1000" b="1" dirty="0" err="1"/>
              <a:t>asduif</a:t>
            </a:r>
            <a:r>
              <a:rPr lang="nl-BE" sz="1000" b="1" dirty="0"/>
              <a:t> bij de oude en één </a:t>
            </a:r>
            <a:r>
              <a:rPr lang="nl-BE" sz="1000" b="1" dirty="0" err="1"/>
              <a:t>asduif</a:t>
            </a:r>
            <a:r>
              <a:rPr lang="nl-BE" sz="1000" b="1" dirty="0"/>
              <a:t> bij de jonge duiven.</a:t>
            </a:r>
          </a:p>
          <a:p>
            <a:endParaRPr lang="nl-BE" sz="1000" dirty="0"/>
          </a:p>
          <a:p>
            <a:r>
              <a:rPr lang="nl-BE" sz="1000" b="1" dirty="0"/>
              <a:t>Gratis prijzen - zie tabel achteraan.</a:t>
            </a:r>
          </a:p>
          <a:p>
            <a:pPr algn="ctr"/>
            <a:endParaRPr lang="nl-BE" sz="1000" b="1" dirty="0"/>
          </a:p>
          <a:p>
            <a:pPr algn="ctr"/>
            <a:endParaRPr lang="nl-BE" sz="1000" b="1" dirty="0"/>
          </a:p>
          <a:p>
            <a:pPr algn="ctr"/>
            <a:endParaRPr lang="nl-BE" sz="1000" b="1" dirty="0"/>
          </a:p>
          <a:p>
            <a:pPr algn="ctr"/>
            <a:endParaRPr lang="nl-BE" sz="1000" b="1" dirty="0"/>
          </a:p>
          <a:p>
            <a:pPr algn="ctr"/>
            <a:r>
              <a:rPr lang="nl-BE" sz="1000" b="1" dirty="0"/>
              <a:t>KAMPIOENSCHAPPEN KLEINE FOND</a:t>
            </a:r>
          </a:p>
          <a:p>
            <a:pPr algn="ctr"/>
            <a:r>
              <a:rPr lang="nl-BE" sz="1000" b="1" dirty="0"/>
              <a:t>op basis van de plaatselijke uitslag.</a:t>
            </a:r>
          </a:p>
          <a:p>
            <a:pPr algn="ctr"/>
            <a:endParaRPr lang="nl-BE" sz="1000" b="1" dirty="0"/>
          </a:p>
          <a:p>
            <a:r>
              <a:rPr lang="nl-BE" sz="800" dirty="0"/>
              <a:t>16/05 Vierzon	23/05 Bourges	30/05 </a:t>
            </a:r>
            <a:r>
              <a:rPr lang="nl-BE" sz="800" dirty="0" err="1"/>
              <a:t>Issoudun</a:t>
            </a:r>
            <a:r>
              <a:rPr lang="nl-BE" sz="800" dirty="0"/>
              <a:t>	06/06 Chateauroux I</a:t>
            </a:r>
          </a:p>
          <a:p>
            <a:r>
              <a:rPr lang="nl-BE" sz="800" dirty="0"/>
              <a:t>20/06 Argenton I	27/06 Chateauroux II	04/07 </a:t>
            </a:r>
            <a:r>
              <a:rPr lang="nl-BE" sz="800" dirty="0" err="1"/>
              <a:t>Géret</a:t>
            </a:r>
            <a:r>
              <a:rPr lang="nl-BE" sz="800" dirty="0"/>
              <a:t>	18/07 La Souterraine I</a:t>
            </a:r>
          </a:p>
          <a:p>
            <a:r>
              <a:rPr lang="nl-BE" sz="800" dirty="0"/>
              <a:t>25/07 Chateauroux III	01/08 Bourges II	15/08 Chateauroux IV	22/08 Argenton II</a:t>
            </a:r>
          </a:p>
          <a:p>
            <a:r>
              <a:rPr lang="nl-BE" sz="800" dirty="0"/>
              <a:t>29/08 La </a:t>
            </a:r>
            <a:r>
              <a:rPr lang="nl-BE" sz="800" dirty="0" err="1"/>
              <a:t>Souterreine</a:t>
            </a:r>
            <a:r>
              <a:rPr lang="nl-BE" sz="800" dirty="0"/>
              <a:t> II  	05/09 Chateauroux V</a:t>
            </a:r>
          </a:p>
          <a:p>
            <a:r>
              <a:rPr lang="nl-BE" sz="1000" b="1" dirty="0"/>
              <a:t>Oude en </a:t>
            </a:r>
            <a:r>
              <a:rPr lang="nl-BE" sz="1000" b="1" dirty="0" err="1"/>
              <a:t>jaarse</a:t>
            </a:r>
            <a:r>
              <a:rPr lang="nl-BE" sz="1000" b="1" dirty="0"/>
              <a:t> van 16/05 t/m 1/08 en jongen van 1/08 t/m 5/09.</a:t>
            </a:r>
          </a:p>
          <a:p>
            <a:endParaRPr lang="nl-BE" sz="1000" b="1" dirty="0"/>
          </a:p>
          <a:p>
            <a:r>
              <a:rPr lang="nl-BE" sz="900" dirty="0"/>
              <a:t>In elke categorie met 1</a:t>
            </a:r>
            <a:r>
              <a:rPr lang="nl-BE" sz="900" baseline="30000" dirty="0"/>
              <a:t>e</a:t>
            </a:r>
            <a:r>
              <a:rPr lang="nl-BE" sz="900" dirty="0"/>
              <a:t> en 1</a:t>
            </a:r>
            <a:r>
              <a:rPr lang="nl-BE" sz="900" baseline="30000" dirty="0"/>
              <a:t>e</a:t>
            </a:r>
            <a:r>
              <a:rPr lang="nl-BE" sz="900" dirty="0"/>
              <a:t> en 2</a:t>
            </a:r>
            <a:r>
              <a:rPr lang="nl-BE" sz="900" baseline="30000" dirty="0"/>
              <a:t>e</a:t>
            </a:r>
            <a:r>
              <a:rPr lang="nl-BE" sz="900" dirty="0"/>
              <a:t> getekende. Er zijn 4 vermeldingen en een </a:t>
            </a:r>
          </a:p>
          <a:p>
            <a:r>
              <a:rPr lang="nl-BE" sz="900" dirty="0"/>
              <a:t>algemene kampioen,  (</a:t>
            </a:r>
            <a:r>
              <a:rPr lang="nl-BE" sz="900" b="1" dirty="0"/>
              <a:t>niet verplicht 2 d te spelen</a:t>
            </a:r>
            <a:r>
              <a:rPr lang="nl-BE" sz="900" dirty="0"/>
              <a:t>). Per categorie tellen de </a:t>
            </a:r>
          </a:p>
          <a:p>
            <a:r>
              <a:rPr lang="nl-BE" sz="900" dirty="0"/>
              <a:t>meeste prijzen en de minste punten. (eventueel </a:t>
            </a:r>
            <a:r>
              <a:rPr lang="nl-BE" sz="900" dirty="0" err="1"/>
              <a:t>coëfficient</a:t>
            </a:r>
            <a:r>
              <a:rPr lang="nl-BE" sz="900" dirty="0"/>
              <a:t>)</a:t>
            </a:r>
          </a:p>
          <a:p>
            <a:endParaRPr lang="nl-BE" sz="900" dirty="0"/>
          </a:p>
          <a:p>
            <a:r>
              <a:rPr lang="nl-BE" sz="900" dirty="0"/>
              <a:t>Koning van de kleine fond is deze met de meeste vermeldingen in de 3 </a:t>
            </a:r>
          </a:p>
          <a:p>
            <a:r>
              <a:rPr lang="nl-BE" sz="900" dirty="0"/>
              <a:t>categorieën samen  (5.00 € per vermelding).</a:t>
            </a:r>
          </a:p>
          <a:p>
            <a:endParaRPr lang="nl-BE" sz="900" dirty="0"/>
          </a:p>
          <a:p>
            <a:r>
              <a:rPr lang="nl-BE" sz="900" dirty="0" err="1"/>
              <a:t>Asduif</a:t>
            </a:r>
            <a:r>
              <a:rPr lang="nl-BE" sz="900" dirty="0"/>
              <a:t> : met de meeste prijzen per 10. Bij gelijkheid telt het  coëfficiënt. (prijs per 10 </a:t>
            </a:r>
          </a:p>
          <a:p>
            <a:r>
              <a:rPr lang="nl-BE" sz="900" dirty="0"/>
              <a:t>met afronding naar beneden of boven – 0 tot 4 is naar beneden en 5 tot 9 is naar boven). </a:t>
            </a:r>
          </a:p>
          <a:p>
            <a:endParaRPr lang="nl-BE" sz="900" b="1" dirty="0"/>
          </a:p>
          <a:p>
            <a:r>
              <a:rPr lang="nl-BE" sz="900" b="1" dirty="0"/>
              <a:t>Er is een </a:t>
            </a:r>
            <a:r>
              <a:rPr lang="nl-BE" sz="900" b="1" dirty="0" err="1"/>
              <a:t>asduif</a:t>
            </a:r>
            <a:r>
              <a:rPr lang="nl-BE" sz="900" b="1" dirty="0"/>
              <a:t> bij de oude, de jaarlingen en bij de jonge duiven.</a:t>
            </a:r>
          </a:p>
          <a:p>
            <a:r>
              <a:rPr lang="nl-BE" sz="900" b="1" dirty="0"/>
              <a:t>Gratis prijzen - zie tabel achteraan.</a:t>
            </a:r>
          </a:p>
          <a:p>
            <a:endParaRPr lang="nl-BE" sz="1000" dirty="0"/>
          </a:p>
          <a:p>
            <a:pPr algn="ctr"/>
            <a:endParaRPr lang="nl-BE" sz="1000" b="1" dirty="0"/>
          </a:p>
          <a:p>
            <a:pPr algn="ctr"/>
            <a:endParaRPr lang="nl-BE" sz="1000" b="1" dirty="0"/>
          </a:p>
          <a:p>
            <a:pPr algn="ctr"/>
            <a:endParaRPr lang="nl-BE" sz="1000" b="1" dirty="0"/>
          </a:p>
          <a:p>
            <a:pPr algn="ctr"/>
            <a:endParaRPr lang="nl-BE" sz="1000" b="1" dirty="0"/>
          </a:p>
          <a:p>
            <a:pPr algn="ctr"/>
            <a:endParaRPr lang="nl-BE" sz="1000" b="1" dirty="0"/>
          </a:p>
          <a:p>
            <a:pPr algn="ctr"/>
            <a:endParaRPr lang="nl-BE" sz="1000" b="1" dirty="0"/>
          </a:p>
        </p:txBody>
      </p:sp>
      <p:cxnSp>
        <p:nvCxnSpPr>
          <p:cNvPr id="11" name="Rechte verbindingslijn 2">
            <a:extLst>
              <a:ext uri="{FF2B5EF4-FFF2-40B4-BE49-F238E27FC236}">
                <a16:creationId xmlns:a16="http://schemas.microsoft.com/office/drawing/2014/main" id="{F6B290A4-D2CC-4255-8FE9-56B54F29F8CA}"/>
              </a:ext>
            </a:extLst>
          </p:cNvPr>
          <p:cNvCxnSpPr>
            <a:cxnSpLocks/>
            <a:stCxn id="10" idx="1"/>
            <a:endCxn id="10" idx="3"/>
          </p:cNvCxnSpPr>
          <p:nvPr/>
        </p:nvCxnSpPr>
        <p:spPr bwMode="auto">
          <a:xfrm>
            <a:off x="5313040" y="3429000"/>
            <a:ext cx="424847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AA81E2001A38439949C95D78A39751" ma:contentTypeVersion="13" ma:contentTypeDescription="Een nieuw document maken." ma:contentTypeScope="" ma:versionID="1566a4968a26ebe245a26239d0a50886">
  <xsd:schema xmlns:xsd="http://www.w3.org/2001/XMLSchema" xmlns:xs="http://www.w3.org/2001/XMLSchema" xmlns:p="http://schemas.microsoft.com/office/2006/metadata/properties" xmlns:ns3="d92e5f24-a32e-4052-bb71-1c8534641071" xmlns:ns4="39c13828-4420-4a2e-a3d5-98a8c2061541" targetNamespace="http://schemas.microsoft.com/office/2006/metadata/properties" ma:root="true" ma:fieldsID="70ffe014a7e10740a71aed530b37c855" ns3:_="" ns4:_="">
    <xsd:import namespace="d92e5f24-a32e-4052-bb71-1c8534641071"/>
    <xsd:import namespace="39c13828-4420-4a2e-a3d5-98a8c206154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2e5f24-a32e-4052-bb71-1c853464107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c13828-4420-4a2e-a3d5-98a8c206154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EE009FE-665D-4FDE-A185-9C3A414EAF7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92e5f24-a32e-4052-bb71-1c8534641071"/>
    <ds:schemaRef ds:uri="39c13828-4420-4a2e-a3d5-98a8c20615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D6E9F96-7964-400F-A895-8853274149A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C00C58A-380D-4F06-8961-AF4DEDB72058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dcmitype/"/>
    <ds:schemaRef ds:uri="http://www.w3.org/XML/1998/namespace"/>
    <ds:schemaRef ds:uri="d92e5f24-a32e-4052-bb71-1c8534641071"/>
    <ds:schemaRef ds:uri="http://purl.org/dc/terms/"/>
    <ds:schemaRef ds:uri="http://schemas.microsoft.com/office/infopath/2007/PartnerControls"/>
    <ds:schemaRef ds:uri="39c13828-4420-4a2e-a3d5-98a8c2061541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1146</TotalTime>
  <Words>405</Words>
  <Application>Microsoft Office PowerPoint</Application>
  <PresentationFormat>A4 Paper (210x297 mm)</PresentationFormat>
  <Paragraphs>95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Times New Roman</vt:lpstr>
      <vt:lpstr>Standaardontwerp</vt:lpstr>
      <vt:lpstr>PowerPoint Presentation</vt:lpstr>
    </vt:vector>
  </TitlesOfParts>
  <Company>Flory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Geen diatitel</dc:title>
  <dc:creator>Flory</dc:creator>
  <cp:lastModifiedBy>Ceulemans Johan</cp:lastModifiedBy>
  <cp:revision>91</cp:revision>
  <cp:lastPrinted>2020-02-12T17:18:16Z</cp:lastPrinted>
  <dcterms:created xsi:type="dcterms:W3CDTF">1998-04-21T19:58:54Z</dcterms:created>
  <dcterms:modified xsi:type="dcterms:W3CDTF">2020-03-23T09:57:22Z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0x01010093AA81E2001A38439949C95D78A39751</vt:lpwstr>
  </property>
</Properties>
</file>